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doc" ContentType="application/msword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sldIdLst>
    <p:sldId id="256" r:id="rId2"/>
    <p:sldId id="257" r:id="rId3"/>
    <p:sldId id="283" r:id="rId4"/>
    <p:sldId id="258" r:id="rId5"/>
    <p:sldId id="284" r:id="rId6"/>
    <p:sldId id="259" r:id="rId7"/>
    <p:sldId id="285" r:id="rId8"/>
    <p:sldId id="260" r:id="rId9"/>
    <p:sldId id="286" r:id="rId10"/>
    <p:sldId id="261" r:id="rId11"/>
    <p:sldId id="287" r:id="rId12"/>
    <p:sldId id="262" r:id="rId13"/>
    <p:sldId id="288" r:id="rId14"/>
    <p:sldId id="263" r:id="rId15"/>
    <p:sldId id="289" r:id="rId16"/>
    <p:sldId id="264" r:id="rId17"/>
    <p:sldId id="290" r:id="rId18"/>
    <p:sldId id="265" r:id="rId19"/>
    <p:sldId id="291" r:id="rId20"/>
    <p:sldId id="266" r:id="rId21"/>
    <p:sldId id="292" r:id="rId22"/>
    <p:sldId id="267" r:id="rId23"/>
    <p:sldId id="293" r:id="rId24"/>
    <p:sldId id="268" r:id="rId25"/>
    <p:sldId id="294" r:id="rId26"/>
    <p:sldId id="269" r:id="rId27"/>
    <p:sldId id="295" r:id="rId28"/>
    <p:sldId id="270" r:id="rId29"/>
    <p:sldId id="296" r:id="rId30"/>
    <p:sldId id="271" r:id="rId31"/>
    <p:sldId id="297" r:id="rId32"/>
    <p:sldId id="272" r:id="rId33"/>
    <p:sldId id="298" r:id="rId34"/>
    <p:sldId id="273" r:id="rId35"/>
    <p:sldId id="300" r:id="rId36"/>
    <p:sldId id="274" r:id="rId37"/>
    <p:sldId id="301" r:id="rId38"/>
    <p:sldId id="275" r:id="rId39"/>
    <p:sldId id="302" r:id="rId40"/>
    <p:sldId id="276" r:id="rId41"/>
    <p:sldId id="303" r:id="rId42"/>
    <p:sldId id="277" r:id="rId43"/>
    <p:sldId id="304" r:id="rId44"/>
    <p:sldId id="279" r:id="rId45"/>
    <p:sldId id="305" r:id="rId46"/>
    <p:sldId id="280" r:id="rId47"/>
    <p:sldId id="306" r:id="rId48"/>
    <p:sldId id="281" r:id="rId49"/>
    <p:sldId id="307" r:id="rId50"/>
    <p:sldId id="282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581" autoAdjust="0"/>
  </p:normalViewPr>
  <p:slideViewPr>
    <p:cSldViewPr>
      <p:cViewPr>
        <p:scale>
          <a:sx n="68" d="100"/>
          <a:sy n="68" d="100"/>
        </p:scale>
        <p:origin x="-800" y="-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0B307E7-00B3-4C6A-9B29-A7E22446A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40AB3-BB63-4087-89D9-837E1E0CD0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C5FB2-C602-4EB6-8FFA-63C070042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62ADCEC-D882-42C0-AD74-F9D352FBBF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98760A-2FB8-41DF-BB03-B0475E5C1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FF07-3BCA-4D03-8F71-22B5587F3B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A7E95-59B4-401C-968D-8809AAEB6D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176B352-D245-4B22-B961-EDB62D3B96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C4FDB-8358-4727-A9CF-ABAFF2C8CE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6F08-3923-4042-A441-D4B7E6EF7A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94B-22AD-4FAC-8E57-6F16BE82FB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21D7-7206-4B63-9002-F694006ABB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87D1C9-33C9-464B-88DF-C392F371CB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20" Type="http://schemas.openxmlformats.org/officeDocument/2006/relationships/slide" Target="slide26.xml"/><Relationship Id="rId21" Type="http://schemas.openxmlformats.org/officeDocument/2006/relationships/slide" Target="slide36.xml"/><Relationship Id="rId22" Type="http://schemas.openxmlformats.org/officeDocument/2006/relationships/slide" Target="slide46.xml"/><Relationship Id="rId23" Type="http://schemas.openxmlformats.org/officeDocument/2006/relationships/slide" Target="slide18.xml"/><Relationship Id="rId24" Type="http://schemas.openxmlformats.org/officeDocument/2006/relationships/slide" Target="slide28.xml"/><Relationship Id="rId25" Type="http://schemas.openxmlformats.org/officeDocument/2006/relationships/slide" Target="slide38.xml"/><Relationship Id="rId26" Type="http://schemas.openxmlformats.org/officeDocument/2006/relationships/slide" Target="slide48.xml"/><Relationship Id="rId27" Type="http://schemas.openxmlformats.org/officeDocument/2006/relationships/slide" Target="slide20.xml"/><Relationship Id="rId28" Type="http://schemas.openxmlformats.org/officeDocument/2006/relationships/slide" Target="slide30.xml"/><Relationship Id="rId29" Type="http://schemas.openxmlformats.org/officeDocument/2006/relationships/slide" Target="slide40.xml"/><Relationship Id="rId30" Type="http://schemas.openxmlformats.org/officeDocument/2006/relationships/slide" Target="slide50.xml"/><Relationship Id="rId31" Type="http://schemas.openxmlformats.org/officeDocument/2006/relationships/slide" Target="slide52.xml"/><Relationship Id="rId10" Type="http://schemas.openxmlformats.org/officeDocument/2006/relationships/slide" Target="slide10.xml"/><Relationship Id="rId11" Type="http://schemas.openxmlformats.org/officeDocument/2006/relationships/slide" Target="slide12.xml"/><Relationship Id="rId12" Type="http://schemas.openxmlformats.org/officeDocument/2006/relationships/slide" Target="slide32.xml"/><Relationship Id="rId13" Type="http://schemas.openxmlformats.org/officeDocument/2006/relationships/slide" Target="slide22.xml"/><Relationship Id="rId14" Type="http://schemas.openxmlformats.org/officeDocument/2006/relationships/slide" Target="slide42.xml"/><Relationship Id="rId15" Type="http://schemas.openxmlformats.org/officeDocument/2006/relationships/slide" Target="slide14.xml"/><Relationship Id="rId16" Type="http://schemas.openxmlformats.org/officeDocument/2006/relationships/slide" Target="slide24.xml"/><Relationship Id="rId17" Type="http://schemas.openxmlformats.org/officeDocument/2006/relationships/slide" Target="slide34.xml"/><Relationship Id="rId18" Type="http://schemas.openxmlformats.org/officeDocument/2006/relationships/slide" Target="slide44.xml"/><Relationship Id="rId19" Type="http://schemas.openxmlformats.org/officeDocument/2006/relationships/slide" Target="slide16.xm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3.wmf"/><Relationship Id="rId6" Type="http://schemas.openxmlformats.org/officeDocument/2006/relationships/slide" Target="slide2.xml"/><Relationship Id="rId7" Type="http://schemas.openxmlformats.org/officeDocument/2006/relationships/slide" Target="slide4.xml"/><Relationship Id="rId8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1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Sci. </a:t>
            </a:r>
            <a:r>
              <a:rPr lang="en-US" sz="4000" b="1" dirty="0" smtClean="0">
                <a:solidFill>
                  <a:srgbClr val="FF0000"/>
                </a:solidFill>
              </a:rPr>
              <a:t>Method</a:t>
            </a:r>
            <a:r>
              <a:rPr lang="en-US" sz="4400" b="1" dirty="0" smtClean="0">
                <a:solidFill>
                  <a:srgbClr val="FF0000"/>
                </a:solidFill>
              </a:rPr>
              <a:t> &amp; Measurement Jeopardy</a:t>
            </a:r>
            <a:endParaRPr lang="en-US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533525"/>
          <a:ext cx="7773988" cy="463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" r:id="rId4" imgW="7928640" imgH="4730760" progId="Word.Document.8">
                  <p:embed/>
                </p:oleObj>
              </mc:Choice>
              <mc:Fallback>
                <p:oleObj name="Document" r:id="rId4" imgW="7928640" imgH="473076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33525"/>
                        <a:ext cx="7773988" cy="463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FAA26D3D-D897-4be2-8F04-BA451C77F1D7}">
                          <ma14:placeholderFlag xmlns:ma14="http://schemas.microsoft.com/office/mac/drawingml/2011/main" val="1"/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8200" y="15240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50"/>
                </a:solidFill>
              </a:rPr>
              <a:t>Metric</a:t>
            </a:r>
            <a:endParaRPr lang="en-US" sz="2000" b="1" dirty="0">
              <a:solidFill>
                <a:srgbClr val="00B050"/>
              </a:solidFill>
            </a:endParaRPr>
          </a:p>
          <a:p>
            <a:pPr algn="ctr"/>
            <a:r>
              <a:rPr lang="en-US" sz="2000" b="1" dirty="0">
                <a:solidFill>
                  <a:srgbClr val="00B050"/>
                </a:solidFill>
              </a:rPr>
              <a:t>Conversions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524000"/>
            <a:ext cx="1447800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B050"/>
                </a:solidFill>
              </a:rPr>
              <a:t>Very Variable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911310" y="1600200"/>
            <a:ext cx="150554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B050"/>
                </a:solidFill>
              </a:rPr>
              <a:t>Did You See That?</a:t>
            </a:r>
            <a:endParaRPr lang="en-US" sz="1600" b="1" dirty="0">
              <a:solidFill>
                <a:srgbClr val="00B050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410200" y="1676400"/>
            <a:ext cx="15049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B050"/>
                </a:solidFill>
              </a:rPr>
              <a:t>Number Game</a:t>
            </a:r>
            <a:endParaRPr lang="en-US" sz="1600" b="1" dirty="0">
              <a:solidFill>
                <a:srgbClr val="00B050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936330" y="1524000"/>
            <a:ext cx="13324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sz="1800" b="1" dirty="0" smtClean="0">
                <a:solidFill>
                  <a:srgbClr val="00B050"/>
                </a:solidFill>
                <a:cs typeface="Times New Roman" pitchFamily="18" charset="0"/>
              </a:rPr>
              <a:t>Mixed Bag</a:t>
            </a:r>
            <a:endParaRPr lang="en-US" sz="1800" b="1" dirty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6" action="ppaction://hlinksldjump"/>
              </a:rPr>
              <a:t>Q $100</a:t>
            </a:r>
            <a:endParaRPr lang="en-US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7" action="ppaction://hlinksldjump"/>
              </a:rPr>
              <a:t>Q $200</a:t>
            </a:r>
            <a:endParaRPr lang="en-US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8" action="ppaction://hlinksldjump"/>
              </a:rPr>
              <a:t>Q $300</a:t>
            </a:r>
            <a:endParaRPr lang="en-US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9" action="ppaction://hlinksldjump"/>
              </a:rPr>
              <a:t>Q $400</a:t>
            </a:r>
            <a:endParaRPr lang="en-US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0" action="ppaction://hlinksldjump"/>
              </a:rPr>
              <a:t>Q $500</a:t>
            </a:r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1" action="ppaction://hlinksldjump"/>
              </a:rPr>
              <a:t>Q $100</a:t>
            </a:r>
            <a:endParaRPr lang="en-US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2" action="ppaction://hlinksldjump"/>
              </a:rPr>
              <a:t>Q $100</a:t>
            </a:r>
            <a:endParaRPr lang="en-US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3" action="ppaction://hlinksldjump"/>
              </a:rPr>
              <a:t>Q $100</a:t>
            </a:r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4" action="ppaction://hlinksldjump"/>
              </a:rPr>
              <a:t>Q $100</a:t>
            </a:r>
            <a:endParaRPr lang="en-US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5" action="ppaction://hlinksldjump"/>
              </a:rPr>
              <a:t>Q $200</a:t>
            </a:r>
            <a:endParaRPr lang="en-US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6" action="ppaction://hlinksldjump"/>
              </a:rPr>
              <a:t>Q $200</a:t>
            </a:r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7" action="ppaction://hlinksldjump"/>
              </a:rPr>
              <a:t>Q $200</a:t>
            </a:r>
            <a:endParaRPr lang="en-US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8" action="ppaction://hlinksldjump"/>
              </a:rPr>
              <a:t>Q $200</a:t>
            </a:r>
            <a:endParaRPr 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19" action="ppaction://hlinksldjump"/>
              </a:rPr>
              <a:t>Q $300</a:t>
            </a:r>
            <a:endParaRPr lang="en-US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0" action="ppaction://hlinksldjump"/>
              </a:rPr>
              <a:t>Q $300</a:t>
            </a:r>
            <a:endParaRPr 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1" action="ppaction://hlinksldjump"/>
              </a:rPr>
              <a:t>Q $300</a:t>
            </a:r>
            <a:endParaRPr lang="en-US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2" action="ppaction://hlinksldjump"/>
              </a:rPr>
              <a:t>Q $300</a:t>
            </a:r>
            <a:endParaRPr lang="en-US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3" action="ppaction://hlinksldjump"/>
              </a:rPr>
              <a:t>Q $400</a:t>
            </a:r>
            <a:endParaRPr 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4" action="ppaction://hlinksldjump"/>
              </a:rPr>
              <a:t>Q $400</a:t>
            </a:r>
            <a:endParaRPr lang="en-US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5" action="ppaction://hlinksldjump"/>
              </a:rPr>
              <a:t>Q $400</a:t>
            </a:r>
            <a:endParaRPr lang="en-US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6" action="ppaction://hlinksldjump"/>
              </a:rPr>
              <a:t>Q $400</a:t>
            </a:r>
            <a:endParaRPr lang="en-U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7" action="ppaction://hlinksldjump"/>
              </a:rPr>
              <a:t>Q $500</a:t>
            </a:r>
            <a:endParaRPr lang="en-U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8" action="ppaction://hlinksldjump"/>
              </a:rPr>
              <a:t>Q $500</a:t>
            </a:r>
            <a:endParaRPr lang="en-US"/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29" action="ppaction://hlinksldjump"/>
              </a:rPr>
              <a:t>Q $500</a:t>
            </a:r>
            <a:endParaRPr lang="en-US"/>
          </a:p>
        </p:txBody>
      </p:sp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30" action="ppaction://hlinksldjump"/>
              </a:rPr>
              <a:t>Q $500</a:t>
            </a:r>
            <a:endParaRPr lang="en-US"/>
          </a:p>
        </p:txBody>
      </p:sp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31" action="ppaction://hlinksldjump"/>
              </a:rPr>
              <a:t>Final Jeopardy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uiExpand="1" build="p" autoUpdateAnimBg="0"/>
      <p:bldP spid="2053" grpId="0" build="p" autoUpdateAnimBg="0"/>
      <p:bldP spid="2054" grpId="0" build="p" autoUpdateAnimBg="0"/>
      <p:bldP spid="2055" grpId="0" build="p" autoUpdateAnimBg="0"/>
      <p:bldP spid="2056" grpId="0" uiExpand="1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$500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822" y="281940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/>
              <a:t>&lt; , &gt; , or  =</a:t>
            </a:r>
          </a:p>
          <a:p>
            <a:pPr algn="ctr"/>
            <a:endParaRPr lang="en-US" sz="3600" b="1" dirty="0" smtClean="0"/>
          </a:p>
          <a:p>
            <a:pPr algn="ctr"/>
            <a:r>
              <a:rPr lang="en-US" sz="3600" dirty="0" smtClean="0"/>
              <a:t>34,000,000</a:t>
            </a:r>
            <a:r>
              <a:rPr lang="en-US" sz="3200" dirty="0" smtClean="0"/>
              <a:t> mm </a:t>
            </a:r>
            <a:r>
              <a:rPr lang="en-US" sz="3200" dirty="0" smtClean="0"/>
              <a:t>         350 </a:t>
            </a:r>
            <a:r>
              <a:rPr lang="en-US" sz="3200" dirty="0" smtClean="0"/>
              <a:t>km</a:t>
            </a:r>
            <a:endParaRPr lang="en-US" sz="2000" dirty="0"/>
          </a:p>
        </p:txBody>
      </p:sp>
      <p:pic>
        <p:nvPicPr>
          <p:cNvPr id="717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4953000" y="3962400"/>
            <a:ext cx="685800" cy="762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$500 Answer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0" y="31750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/>
              <a:t>34,000,000 millimeters </a:t>
            </a:r>
            <a:r>
              <a:rPr lang="en-US" sz="3600" b="1" dirty="0" smtClean="0"/>
              <a:t>&lt;</a:t>
            </a:r>
            <a:r>
              <a:rPr lang="en-US" sz="3600" dirty="0" smtClean="0"/>
              <a:t> 350 </a:t>
            </a:r>
            <a:r>
              <a:rPr lang="en-US" sz="3600" dirty="0"/>
              <a:t>kilometers</a:t>
            </a:r>
          </a:p>
        </p:txBody>
      </p:sp>
      <p:pic>
        <p:nvPicPr>
          <p:cNvPr id="3482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6002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$100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04800" y="2590800"/>
            <a:ext cx="8458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Describes how the independent variable affects the dependent variable</a:t>
            </a:r>
            <a:endParaRPr lang="en-US" sz="4000" dirty="0"/>
          </a:p>
        </p:txBody>
      </p:sp>
      <p:pic>
        <p:nvPicPr>
          <p:cNvPr id="819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$100 Answer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09600" y="2667000"/>
            <a:ext cx="800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6000" dirty="0" smtClean="0"/>
              <a:t>Testable question</a:t>
            </a:r>
            <a:endParaRPr lang="en-US" sz="4400" dirty="0"/>
          </a:p>
        </p:txBody>
      </p:sp>
      <p:pic>
        <p:nvPicPr>
          <p:cNvPr id="35846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4478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90600" y="2514600"/>
            <a:ext cx="72548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An i</a:t>
            </a:r>
            <a:r>
              <a:rPr lang="en-US" sz="4000" i="1" dirty="0" smtClean="0"/>
              <a:t>f, then because</a:t>
            </a:r>
            <a:r>
              <a:rPr lang="en-US" sz="4000" dirty="0" smtClean="0"/>
              <a:t> </a:t>
            </a:r>
            <a:r>
              <a:rPr lang="en-US" sz="4000" dirty="0" smtClean="0"/>
              <a:t>statement that describes an educated guess as to the answer to your testable question</a:t>
            </a:r>
            <a:endParaRPr lang="en-US" sz="4000" dirty="0"/>
          </a:p>
        </p:txBody>
      </p:sp>
      <p:pic>
        <p:nvPicPr>
          <p:cNvPr id="9221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6002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 Answer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990600" y="2514600"/>
            <a:ext cx="7254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dirty="0"/>
              <a:t>H</a:t>
            </a:r>
            <a:r>
              <a:rPr lang="en-US" sz="5400" dirty="0" smtClean="0"/>
              <a:t>ypothesis</a:t>
            </a:r>
            <a:endParaRPr lang="en-US" sz="4000" dirty="0"/>
          </a:p>
        </p:txBody>
      </p:sp>
      <p:pic>
        <p:nvPicPr>
          <p:cNvPr id="3687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696200" cy="1676400"/>
          </a:xfrm>
        </p:spPr>
        <p:txBody>
          <a:bodyPr/>
          <a:lstStyle/>
          <a:p>
            <a:r>
              <a:rPr lang="en-US" dirty="0" smtClean="0"/>
              <a:t>Very Variable</a:t>
            </a:r>
            <a:br>
              <a:rPr lang="en-US" dirty="0" smtClean="0"/>
            </a:br>
            <a:r>
              <a:rPr lang="en-US" dirty="0" smtClean="0"/>
              <a:t>$</a:t>
            </a:r>
            <a:r>
              <a:rPr lang="en-US" dirty="0"/>
              <a:t>300</a:t>
            </a:r>
          </a:p>
        </p:txBody>
      </p:sp>
      <p:pic>
        <p:nvPicPr>
          <p:cNvPr id="10246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304800" y="2286000"/>
            <a:ext cx="8528116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This group does not receive the independent variable and is </a:t>
            </a:r>
          </a:p>
          <a:p>
            <a:pPr algn="ctr"/>
            <a:r>
              <a:rPr lang="en-US" sz="3600" dirty="0" smtClean="0"/>
              <a:t>often used for data comparison.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$300 Answer</a:t>
            </a:r>
          </a:p>
        </p:txBody>
      </p:sp>
      <p:pic>
        <p:nvPicPr>
          <p:cNvPr id="37894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371600" y="2438400"/>
            <a:ext cx="3077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Control group</a:t>
            </a:r>
            <a:endParaRPr lang="en-US" sz="4000" dirty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6651" y="-152400"/>
            <a:ext cx="7772400" cy="15240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$400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914400"/>
            <a:ext cx="9144000" cy="452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Identify the </a:t>
            </a:r>
            <a:r>
              <a:rPr lang="en-US" sz="3600" dirty="0" smtClean="0"/>
              <a:t>2 </a:t>
            </a:r>
            <a:r>
              <a:rPr lang="en-US" sz="3600" dirty="0" smtClean="0"/>
              <a:t>standardizing variables:</a:t>
            </a:r>
            <a:endParaRPr lang="en-US" sz="3600" dirty="0" smtClean="0"/>
          </a:p>
          <a:p>
            <a:r>
              <a:rPr lang="en-US" sz="2100" dirty="0"/>
              <a:t>Mr. </a:t>
            </a:r>
            <a:r>
              <a:rPr lang="en-US" sz="2100" dirty="0" err="1"/>
              <a:t>Krabs</a:t>
            </a:r>
            <a:r>
              <a:rPr lang="en-US" sz="2100" dirty="0"/>
              <a:t> created a secret ingredient for a breath mint that he thinks will “cure” the bad breath </a:t>
            </a:r>
            <a:r>
              <a:rPr lang="en-US" sz="2100" dirty="0" smtClean="0"/>
              <a:t>people get </a:t>
            </a:r>
            <a:r>
              <a:rPr lang="en-US" sz="2100" dirty="0"/>
              <a:t>from eating crabby patties at the </a:t>
            </a:r>
            <a:r>
              <a:rPr lang="en-US" sz="2100" dirty="0" err="1"/>
              <a:t>Krusty</a:t>
            </a:r>
            <a:r>
              <a:rPr lang="en-US" sz="2100" dirty="0"/>
              <a:t> </a:t>
            </a:r>
            <a:r>
              <a:rPr lang="en-US" sz="2100" dirty="0" err="1"/>
              <a:t>Krab</a:t>
            </a:r>
            <a:r>
              <a:rPr lang="en-US" sz="2100" dirty="0"/>
              <a:t>. He asked </a:t>
            </a:r>
            <a:endParaRPr lang="en-US" sz="2100" dirty="0" smtClean="0"/>
          </a:p>
          <a:p>
            <a:pPr marL="342900" indent="-342900">
              <a:buFont typeface="Arial"/>
              <a:buChar char="•"/>
            </a:pPr>
            <a:r>
              <a:rPr lang="en-US" sz="2100" dirty="0" smtClean="0"/>
              <a:t>100 </a:t>
            </a:r>
            <a:r>
              <a:rPr lang="en-US" sz="2100" dirty="0"/>
              <a:t>customers with a history of bad </a:t>
            </a:r>
            <a:r>
              <a:rPr lang="en-US" sz="2100" dirty="0" smtClean="0"/>
              <a:t>breath to </a:t>
            </a:r>
            <a:r>
              <a:rPr lang="en-US" sz="2100" dirty="0"/>
              <a:t>try his new breath </a:t>
            </a:r>
            <a:r>
              <a:rPr lang="en-US" sz="2100" dirty="0" smtClean="0"/>
              <a:t>mint</a:t>
            </a:r>
            <a:endParaRPr lang="en-US" sz="2100" dirty="0"/>
          </a:p>
          <a:p>
            <a:pPr marL="342900" indent="-342900">
              <a:buFont typeface="Arial"/>
              <a:buChar char="•"/>
            </a:pPr>
            <a:r>
              <a:rPr lang="en-US" sz="2100" dirty="0" smtClean="0"/>
              <a:t>50 customers </a:t>
            </a:r>
            <a:r>
              <a:rPr lang="en-US" sz="2100" dirty="0"/>
              <a:t>(</a:t>
            </a:r>
            <a:r>
              <a:rPr lang="en-US" sz="2100" b="1" u="sng" dirty="0"/>
              <a:t>Group A</a:t>
            </a:r>
            <a:r>
              <a:rPr lang="en-US" sz="2100" dirty="0"/>
              <a:t>) eat a </a:t>
            </a:r>
            <a:r>
              <a:rPr lang="en-US" sz="2100" b="1" u="sng" dirty="0"/>
              <a:t>breath mint </a:t>
            </a:r>
            <a:r>
              <a:rPr lang="en-US" sz="2100" dirty="0"/>
              <a:t>after they </a:t>
            </a:r>
            <a:r>
              <a:rPr lang="en-US" sz="2100" dirty="0" smtClean="0"/>
              <a:t>finished eating </a:t>
            </a:r>
            <a:r>
              <a:rPr lang="en-US" sz="2100" dirty="0"/>
              <a:t>a crabby patty. </a:t>
            </a:r>
            <a:endParaRPr lang="en-US" sz="2100" dirty="0" smtClean="0"/>
          </a:p>
          <a:p>
            <a:pPr marL="342900" indent="-342900">
              <a:buFont typeface="Arial"/>
              <a:buChar char="•"/>
            </a:pPr>
            <a:r>
              <a:rPr lang="en-US" sz="2100" dirty="0" smtClean="0"/>
              <a:t>50 customers (</a:t>
            </a:r>
            <a:r>
              <a:rPr lang="en-US" sz="2100" b="1" u="sng" dirty="0"/>
              <a:t>Group B</a:t>
            </a:r>
            <a:r>
              <a:rPr lang="en-US" sz="2100" dirty="0"/>
              <a:t>) also received a breath mint after they finished </a:t>
            </a:r>
            <a:r>
              <a:rPr lang="en-US" sz="2100" dirty="0" smtClean="0"/>
              <a:t>the sandwich</a:t>
            </a:r>
            <a:r>
              <a:rPr lang="en-US" sz="2100" dirty="0"/>
              <a:t>, however, it was just a </a:t>
            </a:r>
            <a:r>
              <a:rPr lang="en-US" sz="2100" b="1" u="sng" dirty="0"/>
              <a:t>regular breath mint and did </a:t>
            </a:r>
            <a:r>
              <a:rPr lang="en-US" sz="2100" b="1" u="sng" dirty="0" smtClean="0"/>
              <a:t>not have </a:t>
            </a:r>
            <a:r>
              <a:rPr lang="en-US" sz="2100" b="1" u="sng" dirty="0"/>
              <a:t>the secret ingredient. </a:t>
            </a:r>
            <a:endParaRPr lang="en-US" sz="2100" b="1" u="sng" dirty="0" smtClean="0"/>
          </a:p>
          <a:p>
            <a:pPr marL="342900" indent="-342900">
              <a:buFont typeface="Arial"/>
              <a:buChar char="•"/>
            </a:pPr>
            <a:r>
              <a:rPr lang="en-US" sz="2100" dirty="0" smtClean="0"/>
              <a:t>Both groups </a:t>
            </a:r>
            <a:r>
              <a:rPr lang="en-US" sz="2100" dirty="0"/>
              <a:t>were told that they were getting the breath mint that would cure their bad breath. Two </a:t>
            </a:r>
            <a:r>
              <a:rPr lang="en-US" sz="2100" dirty="0" smtClean="0"/>
              <a:t>hours after </a:t>
            </a:r>
            <a:r>
              <a:rPr lang="en-US" sz="2100" dirty="0"/>
              <a:t>eating the crabby patties, </a:t>
            </a:r>
            <a:r>
              <a:rPr lang="en-US" sz="2100" dirty="0" smtClean="0"/>
              <a:t>30</a:t>
            </a:r>
            <a:r>
              <a:rPr lang="en-US" sz="2100" dirty="0" smtClean="0"/>
              <a:t> </a:t>
            </a:r>
            <a:r>
              <a:rPr lang="en-US" sz="2100" dirty="0"/>
              <a:t>customers in Group A and </a:t>
            </a:r>
            <a:r>
              <a:rPr lang="en-US" sz="2100" dirty="0" smtClean="0"/>
              <a:t>10</a:t>
            </a:r>
            <a:r>
              <a:rPr lang="en-US" sz="2100" dirty="0" smtClean="0"/>
              <a:t> </a:t>
            </a:r>
            <a:r>
              <a:rPr lang="en-US" sz="2100" dirty="0"/>
              <a:t>customers in Group B </a:t>
            </a:r>
            <a:r>
              <a:rPr lang="en-US" sz="2100" dirty="0" smtClean="0"/>
              <a:t>reported having </a:t>
            </a:r>
            <a:r>
              <a:rPr lang="en-US" sz="2100" dirty="0"/>
              <a:t>better breath than they normally had after eating crabby patties.</a:t>
            </a:r>
          </a:p>
        </p:txBody>
      </p:sp>
      <p:pic>
        <p:nvPicPr>
          <p:cNvPr id="1126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5410200"/>
            <a:ext cx="1589336" cy="1193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$400 Answer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0" y="236855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4400" indent="-914400" algn="ctr">
              <a:buFont typeface="+mj-lt"/>
              <a:buAutoNum type="arabicPeriod"/>
            </a:pPr>
            <a:r>
              <a:rPr lang="en-US" sz="4800" dirty="0" err="1" smtClean="0"/>
              <a:t>Krabby</a:t>
            </a:r>
            <a:r>
              <a:rPr lang="en-US" sz="4800" dirty="0" smtClean="0"/>
              <a:t> </a:t>
            </a:r>
            <a:r>
              <a:rPr lang="en-US" sz="4800" dirty="0" smtClean="0"/>
              <a:t>patty</a:t>
            </a:r>
            <a:endParaRPr lang="en-US" sz="4800" dirty="0"/>
          </a:p>
          <a:p>
            <a:pPr marL="914400" indent="-914400" algn="ctr">
              <a:buFont typeface="+mj-lt"/>
              <a:buAutoNum type="arabicPeriod"/>
            </a:pPr>
            <a:r>
              <a:rPr lang="en-US" sz="4800" dirty="0" smtClean="0"/>
              <a:t>2 </a:t>
            </a:r>
            <a:r>
              <a:rPr lang="en-US" sz="4800" dirty="0" smtClean="0"/>
              <a:t>hour wait time </a:t>
            </a:r>
            <a:endParaRPr lang="en-US" sz="3600" dirty="0"/>
          </a:p>
        </p:txBody>
      </p:sp>
      <p:pic>
        <p:nvPicPr>
          <p:cNvPr id="3891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6764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$100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2667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356 m </a:t>
            </a:r>
            <a:r>
              <a:rPr lang="en-US" sz="4400" dirty="0"/>
              <a:t>= </a:t>
            </a:r>
            <a:r>
              <a:rPr lang="en-US" sz="4400" dirty="0" smtClean="0"/>
              <a:t>__________km</a:t>
            </a:r>
            <a:endParaRPr lang="en-US" sz="3200" dirty="0"/>
          </a:p>
        </p:txBody>
      </p:sp>
      <p:pic>
        <p:nvPicPr>
          <p:cNvPr id="307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2034"/>
            <a:ext cx="7848600" cy="1524000"/>
          </a:xfrm>
        </p:spPr>
        <p:txBody>
          <a:bodyPr/>
          <a:lstStyle/>
          <a:p>
            <a:r>
              <a:rPr lang="en-US" dirty="0" smtClean="0"/>
              <a:t>Very variable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$500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452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dirty="0" smtClean="0"/>
              <a:t>Identify what SpongeBob did wrong in this experiment:</a:t>
            </a:r>
          </a:p>
          <a:p>
            <a:pPr algn="ctr"/>
            <a:r>
              <a:rPr lang="en-US" sz="2800" dirty="0"/>
              <a:t>SpongeBob loves to garden and wants to grow lots of pink flowers for his pal Sandy. He bought </a:t>
            </a:r>
            <a:r>
              <a:rPr lang="en-US" sz="2800" dirty="0" smtClean="0"/>
              <a:t>a special </a:t>
            </a:r>
            <a:r>
              <a:rPr lang="en-US" sz="2800" dirty="0"/>
              <a:t>Flower Power fertilizer to see if will help plants produce more flowers. He plants two plants </a:t>
            </a:r>
            <a:r>
              <a:rPr lang="en-US" sz="2800" dirty="0" smtClean="0"/>
              <a:t>of the </a:t>
            </a:r>
            <a:r>
              <a:rPr lang="en-US" sz="2800" dirty="0"/>
              <a:t>same size in separate containers with the same amount of potting soil. He places one plant in a </a:t>
            </a:r>
            <a:r>
              <a:rPr lang="en-US" sz="2800" dirty="0" smtClean="0"/>
              <a:t>sunny window </a:t>
            </a:r>
            <a:r>
              <a:rPr lang="en-US" sz="2800" dirty="0"/>
              <a:t>and waters it every day with fertilized water. He places the other plant on a shelf in a closet </a:t>
            </a:r>
            <a:r>
              <a:rPr lang="en-US" sz="2800" dirty="0" smtClean="0"/>
              <a:t>and waters </a:t>
            </a:r>
            <a:r>
              <a:rPr lang="en-US" sz="2800" dirty="0"/>
              <a:t>it with plain water every other day.</a:t>
            </a:r>
          </a:p>
        </p:txBody>
      </p:sp>
      <p:pic>
        <p:nvPicPr>
          <p:cNvPr id="1229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5410200"/>
            <a:ext cx="1482687" cy="1447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772400" cy="1371600"/>
          </a:xfrm>
        </p:spPr>
        <p:txBody>
          <a:bodyPr/>
          <a:lstStyle/>
          <a:p>
            <a:r>
              <a:rPr lang="en-US" sz="4000" dirty="0" smtClean="0"/>
              <a:t>Very variable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$500 Answer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5562" y="1447800"/>
            <a:ext cx="9144000" cy="353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/>
              <a:t>SpongeBob did not provide both plants with the same amount of water and sunshine. In order to test </a:t>
            </a:r>
            <a:r>
              <a:rPr lang="en-US" sz="2800" dirty="0" smtClean="0"/>
              <a:t>the fertilizer </a:t>
            </a:r>
            <a:r>
              <a:rPr lang="en-US" sz="2800" dirty="0"/>
              <a:t>correctly, both plants should have been placed in the sunny window </a:t>
            </a:r>
            <a:r>
              <a:rPr lang="en-US" sz="2800" dirty="0" smtClean="0"/>
              <a:t>and watered </a:t>
            </a:r>
            <a:r>
              <a:rPr lang="en-US" sz="2800" dirty="0"/>
              <a:t>every day </a:t>
            </a:r>
            <a:r>
              <a:rPr lang="en-US" sz="2800" dirty="0" smtClean="0"/>
              <a:t>with the </a:t>
            </a:r>
            <a:r>
              <a:rPr lang="en-US" sz="2800" dirty="0"/>
              <a:t>same amount of water. The only difference between the two plants should have been the fertilizer </a:t>
            </a:r>
            <a:r>
              <a:rPr lang="en-US" sz="2800" dirty="0" smtClean="0"/>
              <a:t>- one </a:t>
            </a:r>
            <a:r>
              <a:rPr lang="en-US" sz="2800" dirty="0"/>
              <a:t>plant would be watered with the water with fertilizer and the other would be watered with plain</a:t>
            </a:r>
          </a:p>
          <a:p>
            <a:pPr algn="ctr"/>
            <a:r>
              <a:rPr lang="en-US" sz="2800" dirty="0"/>
              <a:t>water.</a:t>
            </a:r>
          </a:p>
        </p:txBody>
      </p:sp>
      <p:pic>
        <p:nvPicPr>
          <p:cNvPr id="3994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4495800"/>
            <a:ext cx="1448741" cy="21336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Did You See that?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/>
              <a:t>$100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4000" dirty="0" smtClean="0"/>
          </a:p>
          <a:p>
            <a:pPr algn="ctr">
              <a:buNone/>
            </a:pPr>
            <a:r>
              <a:rPr lang="en-US" sz="4000" dirty="0" smtClean="0"/>
              <a:t>Type of observation that uses the 5 senses </a:t>
            </a:r>
          </a:p>
          <a:p>
            <a:endParaRPr lang="en-US" dirty="0"/>
          </a:p>
        </p:txBody>
      </p:sp>
      <p:pic>
        <p:nvPicPr>
          <p:cNvPr id="1331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3657599"/>
            <a:ext cx="2971800" cy="282321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$100 Answer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0" y="2949575"/>
            <a:ext cx="9144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u="sng" dirty="0" smtClean="0">
                <a:solidFill>
                  <a:srgbClr val="FF0000"/>
                </a:solidFill>
              </a:rPr>
              <a:t>Qual</a:t>
            </a:r>
            <a:r>
              <a:rPr lang="en-US" sz="5400" dirty="0" smtClean="0"/>
              <a:t>itative observations/data</a:t>
            </a:r>
            <a:endParaRPr lang="en-US" sz="4000" dirty="0" smtClean="0"/>
          </a:p>
          <a:p>
            <a:pPr algn="ctr"/>
            <a:endParaRPr lang="en-US" sz="4000" dirty="0"/>
          </a:p>
        </p:txBody>
      </p:sp>
      <p:pic>
        <p:nvPicPr>
          <p:cNvPr id="4096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190500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en-US" sz="3600" dirty="0" smtClean="0"/>
          </a:p>
          <a:p>
            <a:pPr algn="ctr"/>
            <a:r>
              <a:rPr lang="en-US" sz="4400" dirty="0" smtClean="0"/>
              <a:t>Type of observation that consists of measurements, </a:t>
            </a:r>
            <a:r>
              <a:rPr lang="en-US" sz="4400" dirty="0"/>
              <a:t> </a:t>
            </a:r>
            <a:r>
              <a:rPr lang="en-US" sz="4400" dirty="0" smtClean="0"/>
              <a:t>or amounts such </a:t>
            </a:r>
            <a:r>
              <a:rPr lang="en-US" sz="4400" dirty="0"/>
              <a:t>as volume, length, </a:t>
            </a:r>
            <a:r>
              <a:rPr lang="en-US" sz="4400" dirty="0" smtClean="0"/>
              <a:t>acceleration.</a:t>
            </a:r>
            <a:endParaRPr lang="en-US" sz="4400" dirty="0"/>
          </a:p>
        </p:txBody>
      </p:sp>
      <p:pic>
        <p:nvPicPr>
          <p:cNvPr id="1434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44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 Answer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0" y="24384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u="sng" dirty="0" smtClean="0">
                <a:solidFill>
                  <a:srgbClr val="FF0000"/>
                </a:solidFill>
              </a:rPr>
              <a:t>Quant</a:t>
            </a:r>
            <a:r>
              <a:rPr lang="en-US" sz="4400" dirty="0" smtClean="0"/>
              <a:t>itative </a:t>
            </a:r>
            <a:r>
              <a:rPr lang="en-US" sz="4400" dirty="0"/>
              <a:t>observations</a:t>
            </a:r>
          </a:p>
        </p:txBody>
      </p:sp>
      <p:pic>
        <p:nvPicPr>
          <p:cNvPr id="419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Did You See that</a:t>
            </a:r>
            <a:r>
              <a:rPr lang="en-US" sz="4000" dirty="0" smtClean="0">
                <a:solidFill>
                  <a:schemeClr val="tx1"/>
                </a:solidFill>
              </a:rPr>
              <a:t>?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$300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0153" y="2057400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dirty="0" smtClean="0"/>
              <a:t>What would an inference be for this observation?</a:t>
            </a:r>
          </a:p>
          <a:p>
            <a:r>
              <a:rPr lang="en-US" sz="4000" dirty="0"/>
              <a:t>Observation: </a:t>
            </a:r>
            <a:r>
              <a:rPr lang="en-US" sz="4000" dirty="0" smtClean="0"/>
              <a:t>The little girl is crying at the playground.</a:t>
            </a:r>
            <a:endParaRPr lang="en-US" sz="4000" dirty="0"/>
          </a:p>
          <a:p>
            <a:pPr algn="ctr"/>
            <a:endParaRPr lang="en-US" sz="2800" dirty="0"/>
          </a:p>
        </p:txBody>
      </p:sp>
      <p:pic>
        <p:nvPicPr>
          <p:cNvPr id="1536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962400"/>
            <a:ext cx="1842668" cy="2717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524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$300 Answer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25146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Assorted answers</a:t>
            </a:r>
            <a:endParaRPr lang="en-US" sz="4400" dirty="0"/>
          </a:p>
        </p:txBody>
      </p:sp>
      <p:pic>
        <p:nvPicPr>
          <p:cNvPr id="4301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3716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Did You See that</a:t>
            </a:r>
            <a:r>
              <a:rPr lang="en-US" sz="4000" dirty="0" smtClean="0">
                <a:solidFill>
                  <a:schemeClr val="tx1"/>
                </a:solidFill>
              </a:rPr>
              <a:t>?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$400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28956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List 5 quantitative observations about this classroom.</a:t>
            </a:r>
            <a:endParaRPr lang="en-US" sz="3200" dirty="0"/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3716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Did You See that</a:t>
            </a:r>
            <a:r>
              <a:rPr lang="en-US" sz="4000" dirty="0" smtClean="0">
                <a:solidFill>
                  <a:schemeClr val="tx1"/>
                </a:solidFill>
              </a:rPr>
              <a:t>?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$400 Answer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0" y="2209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Assorted answers</a:t>
            </a:r>
            <a:endParaRPr lang="en-US" sz="2800" dirty="0"/>
          </a:p>
        </p:txBody>
      </p:sp>
      <p:pic>
        <p:nvPicPr>
          <p:cNvPr id="4403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089668" y="2590800"/>
            <a:ext cx="47662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400" dirty="0"/>
              <a:t>356.0 </a:t>
            </a:r>
            <a:r>
              <a:rPr lang="en-US" sz="4400" dirty="0" smtClean="0"/>
              <a:t>m </a:t>
            </a:r>
            <a:r>
              <a:rPr lang="en-US" sz="4400" dirty="0"/>
              <a:t>= 0.356 </a:t>
            </a:r>
            <a:r>
              <a:rPr lang="en-US" sz="4400" dirty="0" smtClean="0"/>
              <a:t>km</a:t>
            </a:r>
            <a:endParaRPr lang="en-US" sz="3200" dirty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  <a:noFill/>
          <a:ln/>
        </p:spPr>
        <p:txBody>
          <a:bodyPr/>
          <a:lstStyle/>
          <a:p>
            <a:r>
              <a:rPr lang="en-US" sz="4000"/>
              <a:t>Conversions</a:t>
            </a:r>
            <a:br>
              <a:rPr lang="en-US" sz="4000"/>
            </a:br>
            <a:r>
              <a:rPr lang="en-US" sz="4000"/>
              <a:t>$100 Answer</a:t>
            </a:r>
          </a:p>
        </p:txBody>
      </p:sp>
      <p:pic>
        <p:nvPicPr>
          <p:cNvPr id="30728" name="Picture 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$500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251460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200" b="1" dirty="0" smtClean="0"/>
              <a:t>Qualitative or </a:t>
            </a:r>
            <a:r>
              <a:rPr lang="en-US" sz="3200" b="1" dirty="0" smtClean="0"/>
              <a:t>quantitative data?</a:t>
            </a:r>
            <a:endParaRPr lang="en-US" sz="3200" b="1" dirty="0" smtClean="0"/>
          </a:p>
          <a:p>
            <a:pPr algn="ctr"/>
            <a:r>
              <a:rPr lang="en-US" sz="3200" dirty="0" smtClean="0"/>
              <a:t>Jenny wanted to see if Miracle Makeup helped her to look like Madonna. She put Miracle Makeup on forty of her friend’s faces and nothing on her own face. Over a week’s time, she recorded whether or not their faces looked like Madonna’s. </a:t>
            </a:r>
            <a:endParaRPr lang="en-US" sz="3200" dirty="0"/>
          </a:p>
        </p:txBody>
      </p:sp>
      <p:pic>
        <p:nvPicPr>
          <p:cNvPr id="1741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Did You See that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$500 Answer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2362200"/>
            <a:ext cx="91440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u="sng" dirty="0" smtClean="0"/>
              <a:t>Qual</a:t>
            </a:r>
            <a:r>
              <a:rPr lang="en-US" sz="4400" dirty="0" smtClean="0"/>
              <a:t>itative observations/data</a:t>
            </a:r>
          </a:p>
          <a:p>
            <a:pPr algn="ctr"/>
            <a:endParaRPr lang="en-US" sz="3200" dirty="0"/>
          </a:p>
        </p:txBody>
      </p:sp>
      <p:pic>
        <p:nvPicPr>
          <p:cNvPr id="45061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3" name="Picture 7" descr="http://www.solarnavigator.net/music/musicimages/madonna_dont_tell_me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505200"/>
            <a:ext cx="2667000" cy="2646998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$100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981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/>
              <a:t>Which </a:t>
            </a:r>
            <a:r>
              <a:rPr lang="en-US" sz="4400" dirty="0" smtClean="0"/>
              <a:t>metric unit </a:t>
            </a:r>
            <a:r>
              <a:rPr lang="en-US" sz="4400" dirty="0"/>
              <a:t>would we use to measure a length of carpet?</a:t>
            </a:r>
            <a:endParaRPr lang="en-US" sz="3200" dirty="0"/>
          </a:p>
        </p:txBody>
      </p:sp>
      <p:pic>
        <p:nvPicPr>
          <p:cNvPr id="1843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2933700" cy="309668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 smtClean="0"/>
              <a:t>Number game</a:t>
            </a:r>
            <a:br>
              <a:rPr lang="en-US" sz="4000" dirty="0" smtClean="0"/>
            </a:br>
            <a:r>
              <a:rPr lang="en-US" sz="4000" dirty="0" smtClean="0"/>
              <a:t>$</a:t>
            </a:r>
            <a:r>
              <a:rPr lang="en-US" sz="4000" dirty="0"/>
              <a:t>100 Answer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2362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/>
              <a:t>The meter</a:t>
            </a:r>
            <a:endParaRPr lang="en-US" sz="3200"/>
          </a:p>
        </p:txBody>
      </p:sp>
      <p:pic>
        <p:nvPicPr>
          <p:cNvPr id="4608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276600"/>
            <a:ext cx="5016627" cy="3378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2438400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/>
              <a:t>What property of an object is measured in grams?</a:t>
            </a:r>
            <a:endParaRPr lang="en-US" sz="3200" dirty="0"/>
          </a:p>
        </p:txBody>
      </p:sp>
      <p:pic>
        <p:nvPicPr>
          <p:cNvPr id="19461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 Answer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25908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/>
              <a:t>We measure MASS in grams</a:t>
            </a:r>
            <a:endParaRPr lang="en-US"/>
          </a:p>
        </p:txBody>
      </p:sp>
      <p:pic>
        <p:nvPicPr>
          <p:cNvPr id="4813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505200"/>
            <a:ext cx="4325800" cy="289674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 smtClean="0"/>
              <a:t>number game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$300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25146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Type of graph used to show the relationship between two variables</a:t>
            </a:r>
            <a:endParaRPr lang="en-US" sz="3200" dirty="0"/>
          </a:p>
        </p:txBody>
      </p:sp>
      <p:pic>
        <p:nvPicPr>
          <p:cNvPr id="2048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 smtClean="0"/>
              <a:t>number game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$300 Answer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0" y="2362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Line graph</a:t>
            </a:r>
            <a:endParaRPr lang="en-US" sz="3200" dirty="0"/>
          </a:p>
        </p:txBody>
      </p:sp>
      <p:pic>
        <p:nvPicPr>
          <p:cNvPr id="4915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$400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25146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The two options for a data table/graph title are….</a:t>
            </a:r>
            <a:endParaRPr lang="en-US" sz="3200" dirty="0"/>
          </a:p>
        </p:txBody>
      </p:sp>
      <p:pic>
        <p:nvPicPr>
          <p:cNvPr id="2150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 smtClean="0"/>
              <a:t>number game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$400 Answer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0" y="2514600"/>
            <a:ext cx="91440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 algn="ctr">
              <a:buAutoNum type="arabicParenR"/>
            </a:pPr>
            <a:r>
              <a:rPr lang="en-US" sz="3600" dirty="0" smtClean="0"/>
              <a:t>testable question for experiment</a:t>
            </a:r>
          </a:p>
          <a:p>
            <a:pPr algn="ctr"/>
            <a:endParaRPr lang="en-US" sz="3600" dirty="0" smtClean="0"/>
          </a:p>
          <a:p>
            <a:pPr marL="514350" indent="-514350" algn="ctr">
              <a:buAutoNum type="arabicParenR"/>
            </a:pPr>
            <a:r>
              <a:rPr lang="en-US" sz="3600" dirty="0" smtClean="0"/>
              <a:t>independent variable vs. dependent variable</a:t>
            </a:r>
            <a:endParaRPr lang="en-US" sz="3600" dirty="0"/>
          </a:p>
        </p:txBody>
      </p:sp>
      <p:pic>
        <p:nvPicPr>
          <p:cNvPr id="5018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6764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$200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3124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300 ml </a:t>
            </a:r>
            <a:r>
              <a:rPr lang="en-US" sz="4400" dirty="0"/>
              <a:t>= ___________ </a:t>
            </a:r>
            <a:r>
              <a:rPr lang="en-US" sz="4400" dirty="0" smtClean="0"/>
              <a:t>l</a:t>
            </a:r>
            <a:endParaRPr lang="en-US" sz="3200" dirty="0"/>
          </a:p>
        </p:txBody>
      </p:sp>
      <p:pic>
        <p:nvPicPr>
          <p:cNvPr id="4103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$500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251460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The x-axis is labeled with the ______ variable and the y-axis is labeled with the _______ variable on a graph.</a:t>
            </a:r>
            <a:endParaRPr lang="en-US" sz="3200" dirty="0"/>
          </a:p>
        </p:txBody>
      </p:sp>
      <p:pic>
        <p:nvPicPr>
          <p:cNvPr id="2253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number game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$500 Answer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20574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u="sng" dirty="0" smtClean="0"/>
              <a:t>x-axis</a:t>
            </a:r>
            <a:r>
              <a:rPr lang="en-US" sz="4400" dirty="0" smtClean="0"/>
              <a:t>: independent &amp; units</a:t>
            </a:r>
          </a:p>
          <a:p>
            <a:pPr algn="ctr"/>
            <a:r>
              <a:rPr lang="en-US" sz="4400" u="sng" dirty="0" smtClean="0"/>
              <a:t>y-axis</a:t>
            </a:r>
            <a:r>
              <a:rPr lang="en-US" sz="4400" dirty="0" smtClean="0"/>
              <a:t>: dependent &amp; units</a:t>
            </a:r>
            <a:endParaRPr lang="en-US" sz="3200" dirty="0"/>
          </a:p>
        </p:txBody>
      </p:sp>
      <p:pic>
        <p:nvPicPr>
          <p:cNvPr id="51206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3581400"/>
            <a:ext cx="4354286" cy="3124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 smtClean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$100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23622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Which is the smallest ocean?</a:t>
            </a:r>
            <a:endParaRPr lang="en-US" sz="4400" dirty="0"/>
          </a:p>
        </p:txBody>
      </p:sp>
      <p:pic>
        <p:nvPicPr>
          <p:cNvPr id="2355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0" y="3124200"/>
            <a:ext cx="4876800" cy="3251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 smtClean="0"/>
              <a:t>mixed bag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$100 Answer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1981200"/>
            <a:ext cx="9906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400" dirty="0" smtClean="0"/>
              <a:t>Arctic Ocean</a:t>
            </a:r>
            <a:endParaRPr lang="en-US" sz="3200" dirty="0"/>
          </a:p>
          <a:p>
            <a:r>
              <a:rPr lang="en-US" sz="4000" dirty="0" smtClean="0"/>
              <a:t>-area of 5.4 million </a:t>
            </a:r>
            <a:r>
              <a:rPr lang="en-US" sz="4000" dirty="0" err="1" smtClean="0"/>
              <a:t>sq</a:t>
            </a:r>
            <a:r>
              <a:rPr lang="en-US" sz="4000" dirty="0" smtClean="0"/>
              <a:t> miles</a:t>
            </a:r>
          </a:p>
          <a:p>
            <a:r>
              <a:rPr lang="en-US" sz="4000" dirty="0" smtClean="0"/>
              <a:t>-1.5X size of U.S.</a:t>
            </a:r>
            <a:endParaRPr lang="en-US" sz="4000" dirty="0" smtClean="0"/>
          </a:p>
        </p:txBody>
      </p:sp>
      <p:pic>
        <p:nvPicPr>
          <p:cNvPr id="522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6317" y="3581123"/>
            <a:ext cx="5080000" cy="3251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$200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19050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What do the opposite sides of a dice add up to?</a:t>
            </a:r>
            <a:endParaRPr lang="en-US" sz="3200" dirty="0"/>
          </a:p>
        </p:txBody>
      </p:sp>
      <p:pic>
        <p:nvPicPr>
          <p:cNvPr id="2560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4355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6576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/>
              <a:t>mixed bag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$200 Answer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-1600200" y="22098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7</a:t>
            </a:r>
            <a:endParaRPr lang="en-US" sz="3200" dirty="0"/>
          </a:p>
        </p:txBody>
      </p:sp>
      <p:pic>
        <p:nvPicPr>
          <p:cNvPr id="5325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4355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2286000"/>
            <a:ext cx="5181600" cy="3708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$300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Which artist painted the Mona Lisa?</a:t>
            </a:r>
            <a:endParaRPr lang="en-US" sz="2800" dirty="0"/>
          </a:p>
        </p:txBody>
      </p:sp>
      <p:pic>
        <p:nvPicPr>
          <p:cNvPr id="266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3048000"/>
            <a:ext cx="2705100" cy="353607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$300 Answer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-1371600" y="2362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Leonardo </a:t>
            </a:r>
          </a:p>
          <a:p>
            <a:pPr algn="ctr"/>
            <a:r>
              <a:rPr lang="en-US" sz="4400" dirty="0" err="1" smtClean="0"/>
              <a:t>DaVinci</a:t>
            </a:r>
            <a:endParaRPr lang="en-US" sz="3200" dirty="0"/>
          </a:p>
        </p:txBody>
      </p:sp>
      <p:pic>
        <p:nvPicPr>
          <p:cNvPr id="5427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4355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362200"/>
            <a:ext cx="3256487" cy="39497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$400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7157" y="1981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What is the onl</a:t>
            </a:r>
            <a:r>
              <a:rPr lang="en-US" sz="4400" dirty="0" smtClean="0"/>
              <a:t>y food that doesn’t spoil?</a:t>
            </a:r>
            <a:endParaRPr lang="en-US" sz="3200" dirty="0"/>
          </a:p>
        </p:txBody>
      </p:sp>
      <p:pic>
        <p:nvPicPr>
          <p:cNvPr id="27653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581400"/>
            <a:ext cx="3886200" cy="258432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447800"/>
          </a:xfrm>
        </p:spPr>
        <p:txBody>
          <a:bodyPr/>
          <a:lstStyle/>
          <a:p>
            <a:r>
              <a:rPr lang="en-US" dirty="0"/>
              <a:t>mixed bag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$400 Answer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0" y="1981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 smtClean="0"/>
              <a:t>Honey</a:t>
            </a:r>
            <a:endParaRPr lang="en-US" sz="3200" dirty="0"/>
          </a:p>
        </p:txBody>
      </p:sp>
      <p:pic>
        <p:nvPicPr>
          <p:cNvPr id="55301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971800"/>
            <a:ext cx="4903355" cy="3479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$200 Answer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0" y="2667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/>
              <a:t>300.0 milliliters = 0.300 liters</a:t>
            </a:r>
            <a:endParaRPr lang="en-US" sz="3200"/>
          </a:p>
        </p:txBody>
      </p:sp>
      <p:pic>
        <p:nvPicPr>
          <p:cNvPr id="3175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$500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Why do the leaves change colors during autumn?</a:t>
            </a:r>
            <a:endParaRPr lang="en-US" sz="2800" dirty="0"/>
          </a:p>
        </p:txBody>
      </p:sp>
      <p:pic>
        <p:nvPicPr>
          <p:cNvPr id="2867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3733800"/>
            <a:ext cx="4241800" cy="26098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71600"/>
          </a:xfrm>
        </p:spPr>
        <p:txBody>
          <a:bodyPr/>
          <a:lstStyle/>
          <a:p>
            <a:r>
              <a:rPr lang="en-US" sz="4000" dirty="0"/>
              <a:t>mixed bag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$500 Answer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0" y="205740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Chlorophyll [</a:t>
            </a:r>
            <a:r>
              <a:rPr lang="en-US" sz="3600" dirty="0" smtClean="0">
                <a:solidFill>
                  <a:srgbClr val="00B050"/>
                </a:solidFill>
              </a:rPr>
              <a:t>green</a:t>
            </a:r>
            <a:r>
              <a:rPr lang="en-US" sz="3600" dirty="0" smtClean="0"/>
              <a:t> pigment in leaves that help plants make food (photosynthesis)] ‘disappears’ from leaves during autumn because trees live off stored food from the summer during the winter. When the chlorophyll ‘disappears’ other pigments in the leaves [</a:t>
            </a:r>
            <a:r>
              <a:rPr lang="en-US" sz="3600" dirty="0" smtClean="0">
                <a:solidFill>
                  <a:srgbClr val="FFFF00"/>
                </a:solidFill>
              </a:rPr>
              <a:t>yellow</a:t>
            </a:r>
            <a:r>
              <a:rPr lang="en-US" sz="3600" dirty="0" smtClean="0"/>
              <a:t>, </a:t>
            </a:r>
            <a:r>
              <a:rPr lang="en-US" sz="3600" dirty="0" smtClean="0">
                <a:solidFill>
                  <a:schemeClr val="accent1"/>
                </a:solidFill>
              </a:rPr>
              <a:t>orange</a:t>
            </a:r>
            <a:r>
              <a:rPr lang="en-US" sz="3600" dirty="0" smtClean="0"/>
              <a:t>, </a:t>
            </a:r>
            <a:r>
              <a:rPr lang="en-US" sz="3600" dirty="0" smtClean="0">
                <a:solidFill>
                  <a:srgbClr val="FF0000"/>
                </a:solidFill>
              </a:rPr>
              <a:t>red</a:t>
            </a:r>
            <a:r>
              <a:rPr lang="en-US" sz="3600" dirty="0" smtClean="0"/>
              <a:t>] are able to shine through! </a:t>
            </a:r>
            <a:endParaRPr lang="en-US" sz="3600" dirty="0"/>
          </a:p>
        </p:txBody>
      </p:sp>
      <p:pic>
        <p:nvPicPr>
          <p:cNvPr id="56326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4864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/>
              <a:t>Final Jeopardy</a:t>
            </a:r>
            <a:endParaRPr lang="en-US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0" y="228600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dirty="0" smtClean="0"/>
              <a:t>List the 7 steps of the scientific method</a:t>
            </a:r>
            <a:endParaRPr lang="en-US" dirty="0"/>
          </a:p>
        </p:txBody>
      </p:sp>
      <p:pic>
        <p:nvPicPr>
          <p:cNvPr id="59399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4355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/>
              <a:t>Final Jeopardy Answer</a:t>
            </a:r>
            <a:endParaRPr lang="en-US"/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0" y="190500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Question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Purpose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Introduction [Research]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Hypothesis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Materials/Experimental Procedure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Data Analysis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US" sz="4000" dirty="0" smtClean="0"/>
              <a:t>Conclusion/Results</a:t>
            </a:r>
            <a:endParaRPr lang="en-US" sz="4000" dirty="0"/>
          </a:p>
        </p:txBody>
      </p:sp>
      <p:pic>
        <p:nvPicPr>
          <p:cNvPr id="6042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6388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6002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$300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0" y="2667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/>
              <a:t>0.34 </a:t>
            </a:r>
            <a:r>
              <a:rPr lang="en-US" sz="4000" dirty="0" smtClean="0"/>
              <a:t>kg </a:t>
            </a:r>
            <a:r>
              <a:rPr lang="en-US" sz="4000" dirty="0"/>
              <a:t>= </a:t>
            </a:r>
            <a:r>
              <a:rPr lang="en-US" sz="4000" dirty="0" smtClean="0"/>
              <a:t>____________dg</a:t>
            </a:r>
            <a:endParaRPr lang="en-US" sz="2800" dirty="0"/>
          </a:p>
        </p:txBody>
      </p:sp>
      <p:pic>
        <p:nvPicPr>
          <p:cNvPr id="512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4478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$300 Answer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0" y="2667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/>
              <a:t>0.34 kilograms = 3,400 decigrams</a:t>
            </a:r>
            <a:endParaRPr lang="en-US" sz="2800"/>
          </a:p>
        </p:txBody>
      </p:sp>
      <p:pic>
        <p:nvPicPr>
          <p:cNvPr id="32774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524000"/>
          </a:xfrm>
        </p:spPr>
        <p:txBody>
          <a:bodyPr/>
          <a:lstStyle/>
          <a:p>
            <a:r>
              <a:rPr lang="en-US"/>
              <a:t>Conversions</a:t>
            </a:r>
            <a:br>
              <a:rPr lang="en-US"/>
            </a:br>
            <a:r>
              <a:rPr lang="en-US"/>
              <a:t>$400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-22578" y="274320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 smtClean="0"/>
              <a:t>&lt; , &gt; , or  =</a:t>
            </a:r>
          </a:p>
          <a:p>
            <a:pPr algn="ctr"/>
            <a:endParaRPr lang="en-US" sz="4000" dirty="0" smtClean="0"/>
          </a:p>
          <a:p>
            <a:pPr algn="ctr"/>
            <a:r>
              <a:rPr lang="en-US" sz="4000" dirty="0" smtClean="0"/>
              <a:t>        34 cm         0.0034 </a:t>
            </a:r>
            <a:r>
              <a:rPr lang="en-US" sz="4000" dirty="0" err="1" smtClean="0"/>
              <a:t>hm</a:t>
            </a:r>
            <a:endParaRPr lang="en-US" sz="2800" dirty="0"/>
          </a:p>
        </p:txBody>
      </p:sp>
      <p:pic>
        <p:nvPicPr>
          <p:cNvPr id="614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Oval 1"/>
          <p:cNvSpPr/>
          <p:nvPr/>
        </p:nvSpPr>
        <p:spPr>
          <a:xfrm>
            <a:off x="4267200" y="4038600"/>
            <a:ext cx="685800" cy="762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371600"/>
          </a:xfrm>
        </p:spPr>
        <p:txBody>
          <a:bodyPr/>
          <a:lstStyle/>
          <a:p>
            <a:r>
              <a:rPr lang="en-US" sz="4000"/>
              <a:t>Conversions</a:t>
            </a:r>
            <a:br>
              <a:rPr lang="en-US" sz="4000"/>
            </a:br>
            <a:r>
              <a:rPr lang="en-US" sz="4000"/>
              <a:t>$400 Answer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30480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dirty="0"/>
              <a:t>34 centimeters </a:t>
            </a:r>
            <a:r>
              <a:rPr lang="en-US" sz="4400" b="1" dirty="0"/>
              <a:t>=</a:t>
            </a:r>
            <a:r>
              <a:rPr lang="en-US" sz="4400" dirty="0"/>
              <a:t> 0.0034 hectometers</a:t>
            </a:r>
            <a:endParaRPr lang="en-US" sz="3200" dirty="0"/>
          </a:p>
        </p:txBody>
      </p:sp>
      <p:pic>
        <p:nvPicPr>
          <p:cNvPr id="33798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562600"/>
            <a:ext cx="9667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699</TotalTime>
  <Words>1029</Words>
  <Application>Microsoft Macintosh PowerPoint</Application>
  <PresentationFormat>On-screen Show (4:3)</PresentationFormat>
  <Paragraphs>166</Paragraphs>
  <Slides>53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Trek</vt:lpstr>
      <vt:lpstr>Document</vt:lpstr>
      <vt:lpstr>Sci. Method &amp; Measurement Jeopardy</vt:lpstr>
      <vt:lpstr>Conversions $100</vt:lpstr>
      <vt:lpstr>Conversions $100 Answer</vt:lpstr>
      <vt:lpstr>Conversions $200</vt:lpstr>
      <vt:lpstr>Conversions $200 Answer</vt:lpstr>
      <vt:lpstr>Conversions $300</vt:lpstr>
      <vt:lpstr>Conversions $300 Answer</vt:lpstr>
      <vt:lpstr>Conversions $400</vt:lpstr>
      <vt:lpstr>Conversions $400 Answer</vt:lpstr>
      <vt:lpstr>Conversions $500</vt:lpstr>
      <vt:lpstr>Conversions $500 Answer</vt:lpstr>
      <vt:lpstr>Very Variable $100 </vt:lpstr>
      <vt:lpstr>Very variable $100 Answer</vt:lpstr>
      <vt:lpstr>Very Variable $200</vt:lpstr>
      <vt:lpstr>Very Variable $200 Answer</vt:lpstr>
      <vt:lpstr>Very Variable $300</vt:lpstr>
      <vt:lpstr>Very Variable $300 Answer</vt:lpstr>
      <vt:lpstr>Very Variable $400</vt:lpstr>
      <vt:lpstr>Very variable $400 Answer</vt:lpstr>
      <vt:lpstr>Very variable $500</vt:lpstr>
      <vt:lpstr>Very variable $500 Answer</vt:lpstr>
      <vt:lpstr>Did You See that? $100</vt:lpstr>
      <vt:lpstr>Did You See that? $100 Answer</vt:lpstr>
      <vt:lpstr>Did You See that? $200</vt:lpstr>
      <vt:lpstr>Did You See that? $200 Answer</vt:lpstr>
      <vt:lpstr>Did You See that? $300</vt:lpstr>
      <vt:lpstr>Did You See that? $300 Answer</vt:lpstr>
      <vt:lpstr>Did You See that? $400</vt:lpstr>
      <vt:lpstr>Did You See that? $400 Answer</vt:lpstr>
      <vt:lpstr>Did You See that? $500</vt:lpstr>
      <vt:lpstr>Did You See that? $500 Answer</vt:lpstr>
      <vt:lpstr>Number Game $100</vt:lpstr>
      <vt:lpstr>Number game $100 Answer</vt:lpstr>
      <vt:lpstr>number game $200</vt:lpstr>
      <vt:lpstr>number game $200 Answer</vt:lpstr>
      <vt:lpstr>number game $300</vt:lpstr>
      <vt:lpstr>number game $300 Answer</vt:lpstr>
      <vt:lpstr>number game $400</vt:lpstr>
      <vt:lpstr>number game $400 Answer</vt:lpstr>
      <vt:lpstr>number game $500</vt:lpstr>
      <vt:lpstr>number game $500 Answer</vt:lpstr>
      <vt:lpstr>mixed bag $100 </vt:lpstr>
      <vt:lpstr>mixed bag $100 Answer</vt:lpstr>
      <vt:lpstr>mixed bag $200</vt:lpstr>
      <vt:lpstr>mixed bag $200 Answer</vt:lpstr>
      <vt:lpstr>mixed bag $300</vt:lpstr>
      <vt:lpstr>mixed bag $300 Answer</vt:lpstr>
      <vt:lpstr>mixed bag $400</vt:lpstr>
      <vt:lpstr>mixed bag $400 Answer</vt:lpstr>
      <vt:lpstr>mixed bag $500</vt:lpstr>
      <vt:lpstr>mixed bag $500 Answer</vt:lpstr>
      <vt:lpstr>Final Jeopardy</vt:lpstr>
      <vt:lpstr>Final Jeopardy Answer</vt:lpstr>
    </vt:vector>
  </TitlesOfParts>
  <Company>Seminole Coutny Public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SCPS</dc:creator>
  <cp:lastModifiedBy>Science Faculty</cp:lastModifiedBy>
  <cp:revision>51</cp:revision>
  <dcterms:created xsi:type="dcterms:W3CDTF">1998-09-17T14:16:32Z</dcterms:created>
  <dcterms:modified xsi:type="dcterms:W3CDTF">2012-09-30T19:20:23Z</dcterms:modified>
</cp:coreProperties>
</file>